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14531C6-1A70-4003-9443-621C4B2F714C}" type="datetimeFigureOut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21DF22A-91D4-47C6-870B-33B3D1C1C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C247DD-9AAE-4C39-B8BC-D3FBDB598C6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1FF896-DDA5-4FB7-B098-98AEA12B45E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1B091A-4B20-41D9-8F4E-CCE6E439D40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59E69C-445E-4DAC-AE80-30CE5EB6334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0ADAED-CD44-4D9C-81A8-F56A9F3752F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EC2032-FD20-4FE4-B48A-A3B82F960BE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EC74ED-8EC4-4030-A046-F552D3515E1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B1246C-A525-4510-9545-D57D8A0D811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122445-9CD9-4933-B861-19BE83D0342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215B2F-AA61-47D6-9569-1E73977DF1E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187EED-5B87-4FD7-A54D-E8F9DDC59C0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3D5F5C-3854-4A10-B2A0-8CDB253F3EF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7B4B6C-227E-468A-8E6B-EAC5EA303D7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C6B9892-8F1D-42CD-A144-F9BAD3D8318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98C163-599B-45F1-ADDD-5FC01EAD3E9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4E9A84-EE30-4914-9D75-9A03F0F253E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DF98CD-5F1D-4773-9860-229AB68B18D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D4B2A1-5CA5-4E61-98C7-BAA1A635FAE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5AD4DB-2A38-4EAD-89A7-61A74411763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5D8940-9A57-4577-A3CE-45CB0EA92DC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DF0F48-8616-447D-9839-1F6DD1EEC22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12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6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BC039-C69F-4F5D-BF53-63C59D59CBFD}" type="datetimeFigureOut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F16C8C7-0B6E-4BA6-815E-790BFE70A4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130DE-773D-4888-93F7-195A60AAE12D}" type="datetimeFigureOut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1BE74-1BB2-4200-9968-4CB1A41D13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869FB-8F85-4F5E-A53E-575BCAC91011}" type="datetimeFigureOut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04FFA-696E-4CC6-A38D-EC37AEA97C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BF758-57B5-4DD0-8B04-61C00F6B8CEC}" type="datetimeFigureOut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EEBAC-8D23-403B-8E5E-EA646CC3C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6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7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8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9F187-1B16-4D06-BF3F-9682CA743EAD}" type="datetimeFigureOut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A98AC-7A79-43C0-8CA9-2E9D273D6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0F781-2E6E-48BC-A99A-C64F55369CCE}" type="datetimeFigureOut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AD23-A809-4FD4-A00D-7286EF585D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A211-5E77-49B0-83E6-C9665AA6C1EC}" type="datetimeFigureOut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AD9F8-C604-49A9-89E8-4A8CC9448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AC7EC-D59D-40D2-B2FA-86C3155B4908}" type="datetimeFigureOut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20EFE-8748-4D93-A6AE-5BCCF1F9B6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2E2E3-A54E-46CD-8FE3-E158E864AFDF}" type="datetimeFigureOut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70E8D-C3BC-42CD-B2A1-67DEEDF1AA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8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5EFFC-9405-4121-97A1-765101BB2A30}" type="datetimeFigureOut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3C7BB-96AB-47CA-8F2D-65AF00B07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1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2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EEA56-9D7D-4518-9440-932F1CA6624A}" type="datetimeFigureOut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91858-E5A8-4024-B29C-C694ADA9AC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F27D6226-A58A-43D9-AF0C-3843BE47F95E}" type="datetimeFigureOut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CFD0AD6B-5A29-4F98-98AE-9727C0D66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5" r:id="rId2"/>
    <p:sldLayoutId id="2147483673" r:id="rId3"/>
    <p:sldLayoutId id="2147483666" r:id="rId4"/>
    <p:sldLayoutId id="2147483667" r:id="rId5"/>
    <p:sldLayoutId id="2147483668" r:id="rId6"/>
    <p:sldLayoutId id="2147483669" r:id="rId7"/>
    <p:sldLayoutId id="2147483674" r:id="rId8"/>
    <p:sldLayoutId id="2147483675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Social Interaction</a:t>
            </a:r>
          </a:p>
        </p:txBody>
      </p:sp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/>
            <a:r>
              <a:rPr smtClean="0"/>
              <a:t>Chapter 21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First-Shift Scheme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Applies to groups that are deadlocked 50-50. </a:t>
            </a:r>
          </a:p>
          <a:p>
            <a:pPr eaLnBrk="1" hangingPunct="1"/>
            <a:r>
              <a:rPr lang="en-US" smtClean="0"/>
              <a:t>If one person changes his or her mind, the others may follow and shift their vote.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Polarization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Members of a group often share similar attitudes</a:t>
            </a:r>
          </a:p>
          <a:p>
            <a:pPr eaLnBrk="1" hangingPunct="1"/>
            <a:r>
              <a:rPr lang="en-US" smtClean="0"/>
              <a:t>The shared attitudes that group members hold are likely to grow stronger, or more extreme, through time. </a:t>
            </a:r>
          </a:p>
          <a:p>
            <a:pPr eaLnBrk="1" hangingPunct="1"/>
            <a:r>
              <a:rPr lang="en-US" smtClean="0"/>
              <a:t>Polarization can be positive or negative (prejudice example).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Group Leadership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Leaders often differ in how they operate.</a:t>
            </a:r>
          </a:p>
          <a:p>
            <a:pPr eaLnBrk="1" hangingPunct="1"/>
            <a:r>
              <a:rPr lang="en-US" smtClean="0"/>
              <a:t>Leaders may fit into authoritarian, democratic, or laissez-faire categories.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Authoritarian Leaders</a:t>
            </a:r>
          </a:p>
        </p:txBody>
      </p:sp>
      <p:sp>
        <p:nvSpPr>
          <p:cNvPr id="38914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Absolute control over group.</a:t>
            </a:r>
          </a:p>
          <a:p>
            <a:pPr eaLnBrk="1" hangingPunct="1"/>
            <a:r>
              <a:rPr lang="en-US" smtClean="0"/>
              <a:t>Give orders, expect orders to be carried out without questioning.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Democratic Leaders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Encourage groups member to express and discuss ideas and to make their own decisions.</a:t>
            </a:r>
          </a:p>
          <a:p>
            <a:pPr eaLnBrk="1" hangingPunct="1"/>
            <a:r>
              <a:rPr lang="en-US" smtClean="0"/>
              <a:t>Consensus builders</a:t>
            </a:r>
          </a:p>
          <a:p>
            <a:pPr eaLnBrk="1" hangingPunct="1"/>
            <a:r>
              <a:rPr lang="en-US" smtClean="0"/>
              <a:t>Will often follow the vote of the majority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Laissez-Faire Leaders</a:t>
            </a:r>
          </a:p>
        </p:txBody>
      </p:sp>
      <p:sp>
        <p:nvSpPr>
          <p:cNvPr id="4301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Encourage group to express and explore own ideas.</a:t>
            </a:r>
          </a:p>
          <a:p>
            <a:pPr eaLnBrk="1" hangingPunct="1"/>
            <a:r>
              <a:rPr lang="en-US" smtClean="0"/>
              <a:t>Leader takes a less active role in the process, gives minimal feedback.</a:t>
            </a:r>
          </a:p>
          <a:p>
            <a:pPr eaLnBrk="1" hangingPunct="1"/>
            <a:r>
              <a:rPr lang="en-US" smtClean="0"/>
              <a:t>Allows group to dictate decisions, even if they seem to be poor.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Section 2: Conformity</a:t>
            </a:r>
          </a:p>
        </p:txBody>
      </p:sp>
      <p:sp>
        <p:nvSpPr>
          <p:cNvPr id="4505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Conform: modify one’s attitudes and behavior to make them consistent with those of other people.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Importance of Groups</a:t>
            </a:r>
          </a:p>
        </p:txBody>
      </p:sp>
      <p:sp>
        <p:nvSpPr>
          <p:cNvPr id="471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Groups could be, for example, friends, those in a school extracurricular activity or members of a family. </a:t>
            </a:r>
          </a:p>
          <a:p>
            <a:pPr eaLnBrk="1" hangingPunct="1"/>
            <a:r>
              <a:rPr lang="en-US" smtClean="0"/>
              <a:t>Groups can fulfill our needs for belonging, affection and attention.</a:t>
            </a:r>
          </a:p>
          <a:p>
            <a:pPr eaLnBrk="1" hangingPunct="1"/>
            <a:r>
              <a:rPr lang="en-US" smtClean="0"/>
              <a:t>Groups also offer support when we are facing tough times in our lives or difficult situations.</a:t>
            </a:r>
          </a:p>
          <a:p>
            <a:pPr eaLnBrk="1" hangingPunct="1"/>
            <a:r>
              <a:rPr lang="en-US" smtClean="0"/>
              <a:t>Groups may also help us in accomplishing a task by dividing up the workload.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Social Norms</a:t>
            </a:r>
          </a:p>
        </p:txBody>
      </p:sp>
      <p:sp>
        <p:nvSpPr>
          <p:cNvPr id="4915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Refers to the standards that people share regarding behavior in a given situation. </a:t>
            </a:r>
          </a:p>
          <a:p>
            <a:pPr eaLnBrk="1" hangingPunct="1"/>
            <a:r>
              <a:rPr lang="en-US" smtClean="0"/>
              <a:t>Tell you what is appropriate to wear to school, church, a wedding, or around the house on a Sunday afternoon. </a:t>
            </a:r>
          </a:p>
          <a:p>
            <a:pPr eaLnBrk="1" hangingPunct="1"/>
            <a:r>
              <a:rPr lang="en-US" smtClean="0"/>
              <a:t>Social norms can be </a:t>
            </a:r>
            <a:r>
              <a:rPr lang="en-US" i="1" smtClean="0"/>
              <a:t>explicit</a:t>
            </a:r>
            <a:r>
              <a:rPr lang="en-US" smtClean="0"/>
              <a:t> or </a:t>
            </a:r>
            <a:r>
              <a:rPr lang="en-US" i="1" smtClean="0"/>
              <a:t>implicit. </a:t>
            </a:r>
          </a:p>
          <a:p>
            <a:pPr eaLnBrk="1" hangingPunct="1"/>
            <a:r>
              <a:rPr lang="en-US" i="1" smtClean="0"/>
              <a:t>Explicit norms</a:t>
            </a:r>
            <a:r>
              <a:rPr lang="en-US" smtClean="0"/>
              <a:t> are spoken or written rules. Example: speed limit. </a:t>
            </a:r>
          </a:p>
          <a:p>
            <a:pPr eaLnBrk="1" hangingPunct="1"/>
            <a:r>
              <a:rPr lang="en-US" i="1" smtClean="0"/>
              <a:t>Implicit norms</a:t>
            </a:r>
            <a:r>
              <a:rPr lang="en-US" smtClean="0"/>
              <a:t> are unspoken, unwritten rules. Example: What to wear in a given situation. </a:t>
            </a:r>
            <a:endParaRPr lang="en-US" i="1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Asch’s Studies of Conformity</a:t>
            </a:r>
          </a:p>
        </p:txBody>
      </p:sp>
      <p:sp>
        <p:nvSpPr>
          <p:cNvPr id="5120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Psychologist Solomon Asch wanted to know to what extent people will conform to social norms. </a:t>
            </a:r>
          </a:p>
          <a:p>
            <a:pPr eaLnBrk="1" hangingPunct="1"/>
            <a:r>
              <a:rPr lang="en-US" smtClean="0"/>
              <a:t>When study participants were faced with a question with an obvious answer but accompanied by other participants who gave the wrong answer, 75% of participants went against their own judgment at least once and conformed to the rest of the group.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Group Behavior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people behave as part of a group often differs from how they behave as individuals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Do People Conform?</a:t>
            </a:r>
          </a:p>
        </p:txBody>
      </p:sp>
      <p:sp>
        <p:nvSpPr>
          <p:cNvPr id="5325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Factors may include: </a:t>
            </a:r>
          </a:p>
          <a:p>
            <a:pPr eaLnBrk="1" hangingPunct="1"/>
            <a:r>
              <a:rPr lang="en-US" smtClean="0"/>
              <a:t>Cultural Influences: some cultures, particularly those of many Asian countries, the group is valued over the individual. </a:t>
            </a:r>
          </a:p>
          <a:p>
            <a:pPr eaLnBrk="1" hangingPunct="1"/>
            <a:r>
              <a:rPr lang="en-US" smtClean="0"/>
              <a:t>Need for Acceptance: people desire to be liked or accepted by others. </a:t>
            </a:r>
          </a:p>
          <a:p>
            <a:pPr eaLnBrk="1" hangingPunct="1"/>
            <a:r>
              <a:rPr lang="en-US" smtClean="0"/>
              <a:t>Other Factors: when there is a unanimous viewpoint held in a group, it is often tough for others to go against everyone, however when there is not unanimity, it may not be as difficult. Example: Asch experiment.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3. Obedience</a:t>
            </a:r>
          </a:p>
        </p:txBody>
      </p:sp>
      <p:sp>
        <p:nvSpPr>
          <p:cNvPr id="5529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Necessary to protect safety and community</a:t>
            </a:r>
          </a:p>
          <a:p>
            <a:pPr eaLnBrk="1" hangingPunct="1"/>
            <a:r>
              <a:rPr lang="en-US" smtClean="0"/>
              <a:t>Has led to people following terrible orders: Nazis/Jews, Serbs/Muslims, Turks/Armenians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Milgram’s Studies of Obedience</a:t>
            </a:r>
          </a:p>
        </p:txBody>
      </p:sp>
      <p:sp>
        <p:nvSpPr>
          <p:cNvPr id="5734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Yale psychologists, studies from 60s and 70s</a:t>
            </a:r>
          </a:p>
          <a:p>
            <a:r>
              <a:rPr lang="en-US" smtClean="0"/>
              <a:t>Influenced by Holocaust</a:t>
            </a:r>
          </a:p>
          <a:p>
            <a:r>
              <a:rPr lang="en-US" smtClean="0"/>
              <a:t>Wanted to determine bounds of obedience to authority, how we react to commands, etc.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Procedure</a:t>
            </a:r>
          </a:p>
        </p:txBody>
      </p:sp>
      <p:sp>
        <p:nvSpPr>
          <p:cNvPr id="583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 smtClean="0"/>
              <a:t>Ads for participants in newspaper</a:t>
            </a:r>
          </a:p>
          <a:p>
            <a:r>
              <a:rPr lang="en-US" sz="2200" smtClean="0"/>
              <a:t>Only men solicited, 40, age 20-50</a:t>
            </a:r>
          </a:p>
          <a:p>
            <a:r>
              <a:rPr lang="en-US" sz="2200" smtClean="0"/>
              <a:t>Supposed to be a study on learning, effects of punishment on memory</a:t>
            </a:r>
          </a:p>
          <a:p>
            <a:r>
              <a:rPr lang="en-US" sz="2200" smtClean="0"/>
              <a:t>Told volunteers split into teachers and learners, really only teachers</a:t>
            </a:r>
          </a:p>
          <a:p>
            <a:r>
              <a:rPr lang="en-US" sz="2200" smtClean="0"/>
              <a:t>Learner had to memorize word pairs</a:t>
            </a:r>
          </a:p>
          <a:p>
            <a:r>
              <a:rPr lang="en-US" sz="2200" smtClean="0"/>
              <a:t>If correct answer given, nothing, if wrong answer, shocks administered, increasing in voltage with each mistake</a:t>
            </a:r>
          </a:p>
          <a:p>
            <a:r>
              <a:rPr lang="en-US" sz="2200" smtClean="0"/>
              <a:t>Teachers given sample shock, 45 volts, not harmful, but unpleasant</a:t>
            </a:r>
          </a:p>
          <a:p>
            <a:r>
              <a:rPr lang="en-US" sz="2200" smtClean="0"/>
              <a:t>Told they could quit at any time, but when hesitant, pushed continue by researcher in room</a:t>
            </a:r>
          </a:p>
          <a:p>
            <a:endParaRPr lang="en-US" sz="2200" smtClean="0"/>
          </a:p>
          <a:p>
            <a:endParaRPr lang="en-US" sz="22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Results</a:t>
            </a:r>
          </a:p>
        </p:txBody>
      </p:sp>
      <p:sp>
        <p:nvSpPr>
          <p:cNvPr id="5939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At 300 volts, learners pounded on wall, screamed in pain, 35 of 40 teachers continued</a:t>
            </a:r>
          </a:p>
          <a:p>
            <a:r>
              <a:rPr lang="en-US" smtClean="0"/>
              <a:t>9 teachers quit between 300 and 450 volts</a:t>
            </a:r>
          </a:p>
          <a:p>
            <a:r>
              <a:rPr lang="en-US" smtClean="0"/>
              <a:t>Approximately 2/3 gave shocks up to 450 volts</a:t>
            </a:r>
          </a:p>
          <a:p>
            <a:r>
              <a:rPr lang="en-US" smtClean="0"/>
              <a:t>Teachers showed great stress (sweating, stuttered, nervous laughter, told researcher they wanted to stop, etc.)</a:t>
            </a:r>
          </a:p>
          <a:p>
            <a:r>
              <a:rPr lang="en-US" smtClean="0"/>
              <a:t>Experiment repeated with women, college students</a:t>
            </a:r>
          </a:p>
          <a:p>
            <a:r>
              <a:rPr lang="en-US" smtClean="0"/>
              <a:t>In each case, at least half went all the way to 450 volts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do People Obey? </a:t>
            </a:r>
          </a:p>
        </p:txBody>
      </p:sp>
      <p:sp>
        <p:nvSpPr>
          <p:cNvPr id="604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200" smtClean="0"/>
              <a:t>Socialization – taught from childhood to obey authority figures</a:t>
            </a:r>
          </a:p>
          <a:p>
            <a:pPr>
              <a:lnSpc>
                <a:spcPct val="90000"/>
              </a:lnSpc>
            </a:pPr>
            <a:r>
              <a:rPr lang="en-US" sz="2200" smtClean="0"/>
              <a:t>Foot - in- the- Door Effect – tendency to give in to major demands once given in to minor ones </a:t>
            </a:r>
          </a:p>
          <a:p>
            <a:pPr>
              <a:lnSpc>
                <a:spcPct val="90000"/>
              </a:lnSpc>
            </a:pPr>
            <a:r>
              <a:rPr lang="en-US" sz="2200" smtClean="0"/>
              <a:t>Ex. Small shocks lead to large shocks</a:t>
            </a:r>
          </a:p>
          <a:p>
            <a:pPr>
              <a:lnSpc>
                <a:spcPct val="90000"/>
              </a:lnSpc>
            </a:pPr>
            <a:r>
              <a:rPr lang="en-US" sz="2200" smtClean="0"/>
              <a:t>Ex. Soldiers trained to follow small orders, more likely to follow life and death orders in combat</a:t>
            </a:r>
          </a:p>
          <a:p>
            <a:pPr>
              <a:lnSpc>
                <a:spcPct val="90000"/>
              </a:lnSpc>
            </a:pPr>
            <a:r>
              <a:rPr lang="en-US" sz="2200" smtClean="0"/>
              <a:t>Confusion About Attitudes – chaotic environment (screaming, pounding on wall) makes it more likely for people to be confused about their own beliefs than in a serene setting</a:t>
            </a:r>
          </a:p>
          <a:p>
            <a:pPr>
              <a:lnSpc>
                <a:spcPct val="90000"/>
              </a:lnSpc>
            </a:pPr>
            <a:r>
              <a:rPr lang="en-US" sz="2200" smtClean="0"/>
              <a:t>Buffers – when buffered, people more likely to follow hurtful, immoral orders, than when personally confronted with recipient </a:t>
            </a:r>
          </a:p>
          <a:p>
            <a:pPr>
              <a:lnSpc>
                <a:spcPct val="90000"/>
              </a:lnSpc>
            </a:pPr>
            <a:r>
              <a:rPr lang="en-US" sz="2200" smtClean="0"/>
              <a:t>Ex. Current military conflict often happens at distance, may be easier to kill from distance than up close, hand to hand combat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4. Aggression</a:t>
            </a:r>
          </a:p>
        </p:txBody>
      </p:sp>
      <p:sp>
        <p:nvSpPr>
          <p:cNvPr id="6144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Words or actions meant to hurt others</a:t>
            </a:r>
          </a:p>
          <a:p>
            <a:r>
              <a:rPr lang="en-US" smtClean="0"/>
              <a:t>Why are we aggressive?</a:t>
            </a:r>
          </a:p>
          <a:p>
            <a:r>
              <a:rPr lang="en-US" smtClean="0"/>
              <a:t>Views: biological, psychoanalytical, cognitive, sociocultural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Biological View</a:t>
            </a:r>
          </a:p>
        </p:txBody>
      </p:sp>
      <p:sp>
        <p:nvSpPr>
          <p:cNvPr id="6246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Much of social behavior is genetic</a:t>
            </a:r>
          </a:p>
          <a:p>
            <a:r>
              <a:rPr lang="en-US" smtClean="0"/>
              <a:t>Aggression help people survive, reproduce</a:t>
            </a:r>
          </a:p>
          <a:p>
            <a:r>
              <a:rPr lang="en-US" smtClean="0"/>
              <a:t>Aggressive humans historically more likely to survive, pass on genes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Psychoanalytic View</a:t>
            </a:r>
          </a:p>
        </p:txBody>
      </p:sp>
      <p:sp>
        <p:nvSpPr>
          <p:cNvPr id="6349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Freud viewed aggression as natural response to frustrations of daily life</a:t>
            </a:r>
          </a:p>
          <a:p>
            <a:r>
              <a:rPr lang="en-US" smtClean="0"/>
              <a:t>Thought people feared hurting others, thus repressed them</a:t>
            </a:r>
          </a:p>
          <a:p>
            <a:r>
              <a:rPr lang="en-US" smtClean="0"/>
              <a:t>Encouraged venting aggressive impulses, or </a:t>
            </a:r>
            <a:r>
              <a:rPr lang="en-US" i="1" smtClean="0"/>
              <a:t>catharsis</a:t>
            </a:r>
          </a:p>
          <a:p>
            <a:r>
              <a:rPr lang="en-US" smtClean="0"/>
              <a:t>Ex. Watching aggressive sports</a:t>
            </a:r>
          </a:p>
          <a:p>
            <a:r>
              <a:rPr lang="en-US" smtClean="0"/>
              <a:t>Studies have found it unclear whether catharsis decreases or increases aggressive tendencies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Cognitive View</a:t>
            </a:r>
          </a:p>
        </p:txBody>
      </p:sp>
      <p:sp>
        <p:nvSpPr>
          <p:cNvPr id="6451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Aggression not influenced by: biological tendencies, repressed urges</a:t>
            </a:r>
          </a:p>
          <a:p>
            <a:r>
              <a:rPr lang="en-US" smtClean="0"/>
              <a:t>Aggression is influenced by: values, perception, choices</a:t>
            </a:r>
          </a:p>
          <a:p>
            <a:r>
              <a:rPr lang="en-US" smtClean="0"/>
              <a:t>Implies choice trumps biology, subconscious forces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Social Facilitation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Refers to the concept that people often perform better when other people are watching</a:t>
            </a:r>
          </a:p>
          <a:p>
            <a:pPr eaLnBrk="1" hangingPunct="1"/>
            <a:r>
              <a:rPr lang="en-US" smtClean="0"/>
              <a:t>Presence of others may improve performance due to </a:t>
            </a:r>
            <a:r>
              <a:rPr lang="en-US" i="1" smtClean="0"/>
              <a:t>evaluation apprehension</a:t>
            </a:r>
            <a:r>
              <a:rPr lang="en-US" smtClean="0"/>
              <a:t>, or the concern about the opinion of others. </a:t>
            </a:r>
          </a:p>
          <a:p>
            <a:pPr eaLnBrk="1" hangingPunct="1"/>
            <a:r>
              <a:rPr lang="en-US" smtClean="0"/>
              <a:t>Evaluation apprehension may motivate people to try harder in order to impress others.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Learning View</a:t>
            </a:r>
          </a:p>
        </p:txBody>
      </p:sp>
      <p:sp>
        <p:nvSpPr>
          <p:cNvPr id="696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People learn to repeat behaviors that are reinforced</a:t>
            </a:r>
          </a:p>
          <a:p>
            <a:r>
              <a:rPr lang="en-US" smtClean="0"/>
              <a:t>Violent acts may create positive results for perpetrator (control over others, respect of peers, etc.)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Sociocultural View</a:t>
            </a:r>
          </a:p>
        </p:txBody>
      </p:sp>
      <p:sp>
        <p:nvSpPr>
          <p:cNvPr id="706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Argue some cultures encourage independence and competitiveness</a:t>
            </a:r>
          </a:p>
          <a:p>
            <a:r>
              <a:rPr lang="en-US" smtClean="0"/>
              <a:t>May promote aggression</a:t>
            </a:r>
          </a:p>
          <a:p>
            <a:r>
              <a:rPr lang="en-US" smtClean="0"/>
              <a:t>Children in communal cultures such as Thailand/Jamaica less aggressive than children in US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Social Loafing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Refers to members of a group tending to slack off when working together for a common goal.</a:t>
            </a:r>
          </a:p>
          <a:p>
            <a:pPr eaLnBrk="1" hangingPunct="1"/>
            <a:r>
              <a:rPr lang="en-US" smtClean="0"/>
              <a:t>Social loafing may occur due to </a:t>
            </a:r>
            <a:r>
              <a:rPr lang="en-US" i="1" smtClean="0"/>
              <a:t>diffusion of responsibility</a:t>
            </a:r>
            <a:r>
              <a:rPr lang="en-US" smtClean="0"/>
              <a:t>, or the tendency for members of a group to feel less responsible for accomplishing a task when the effort is shared among the group.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Risky Shift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tendency for people to take greater risks as part of a group than they would as individuals. </a:t>
            </a:r>
          </a:p>
          <a:p>
            <a:pPr eaLnBrk="1" hangingPunct="1"/>
            <a:r>
              <a:rPr lang="en-US" smtClean="0"/>
              <a:t>People may feel more powerful or less vulnerable as part of a group.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Group Decision Making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Many important decisions are made by groups rather than individuals.</a:t>
            </a:r>
          </a:p>
          <a:p>
            <a:pPr eaLnBrk="1" hangingPunct="1"/>
            <a:r>
              <a:rPr lang="en-US" smtClean="0"/>
              <a:t>Psychologist shave identified a number of </a:t>
            </a:r>
            <a:r>
              <a:rPr lang="en-US" i="1" smtClean="0"/>
              <a:t>social decision schemes</a:t>
            </a:r>
            <a:r>
              <a:rPr lang="en-US" smtClean="0"/>
              <a:t>, or rules that govern group decision making.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Majority-Wins Scheme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Group comes to agreement on a decision that was initially supported by a majority of group members. </a:t>
            </a:r>
          </a:p>
          <a:p>
            <a:pPr eaLnBrk="1" hangingPunct="1"/>
            <a:r>
              <a:rPr lang="en-US" smtClean="0"/>
              <a:t>Most often applies to situations in which there are no right or wrong answers.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Truth-Wins Scheme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Members of a group come to realize that one option is clearly better than the others.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Two-Thirds Majority Scheme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Groups concur with a decision after two thirds of their members come to an agreement about the correct choice.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380</TotalTime>
  <Words>1178</Words>
  <Application>Microsoft Office PowerPoint</Application>
  <PresentationFormat>On-screen Show (4:3)</PresentationFormat>
  <Paragraphs>143</Paragraphs>
  <Slides>31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5</vt:i4>
      </vt:variant>
      <vt:variant>
        <vt:lpstr>Slide Titles</vt:lpstr>
      </vt:variant>
      <vt:variant>
        <vt:i4>31</vt:i4>
      </vt:variant>
    </vt:vector>
  </HeadingPairs>
  <TitlesOfParts>
    <vt:vector size="41" baseType="lpstr">
      <vt:lpstr>Arial</vt:lpstr>
      <vt:lpstr>Franklin Gothic Book</vt:lpstr>
      <vt:lpstr>Perpetua</vt:lpstr>
      <vt:lpstr>Wingdings 2</vt:lpstr>
      <vt:lpstr>Calibri</vt:lpstr>
      <vt:lpstr>Equity</vt:lpstr>
      <vt:lpstr>Equity</vt:lpstr>
      <vt:lpstr>Equity</vt:lpstr>
      <vt:lpstr>Equity</vt:lpstr>
      <vt:lpstr>Equity</vt:lpstr>
      <vt:lpstr>Chapter 21</vt:lpstr>
      <vt:lpstr>Group Behavior</vt:lpstr>
      <vt:lpstr>Social Facilitation</vt:lpstr>
      <vt:lpstr>Social Loafing</vt:lpstr>
      <vt:lpstr>Risky Shift</vt:lpstr>
      <vt:lpstr>Group Decision Making</vt:lpstr>
      <vt:lpstr>Majority-Wins Scheme</vt:lpstr>
      <vt:lpstr>Truth-Wins Scheme</vt:lpstr>
      <vt:lpstr>Two-Thirds Majority Scheme</vt:lpstr>
      <vt:lpstr>First-Shift Scheme</vt:lpstr>
      <vt:lpstr>Polarization</vt:lpstr>
      <vt:lpstr>Group Leadership</vt:lpstr>
      <vt:lpstr>Authoritarian Leaders</vt:lpstr>
      <vt:lpstr>Democratic Leaders</vt:lpstr>
      <vt:lpstr>Laissez-Faire Leaders</vt:lpstr>
      <vt:lpstr>Section 2: Conformity</vt:lpstr>
      <vt:lpstr>Importance of Groups</vt:lpstr>
      <vt:lpstr>Social Norms</vt:lpstr>
      <vt:lpstr>Asch’s Studies of Conformity</vt:lpstr>
      <vt:lpstr>Why Do People Conform?</vt:lpstr>
      <vt:lpstr>3. Obedience</vt:lpstr>
      <vt:lpstr>Milgram’s Studies of Obedience</vt:lpstr>
      <vt:lpstr>Procedure</vt:lpstr>
      <vt:lpstr>Results</vt:lpstr>
      <vt:lpstr>Why do People Obey? </vt:lpstr>
      <vt:lpstr>4. Aggression</vt:lpstr>
      <vt:lpstr>Biological View</vt:lpstr>
      <vt:lpstr>Psychoanalytic View</vt:lpstr>
      <vt:lpstr>Cognitive View</vt:lpstr>
      <vt:lpstr>Learning View</vt:lpstr>
      <vt:lpstr>Sociocultural View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21</dc:title>
  <dc:creator>jake hammond</dc:creator>
  <cp:lastModifiedBy>Aberdeen Public Schools</cp:lastModifiedBy>
  <cp:revision>14</cp:revision>
  <dcterms:created xsi:type="dcterms:W3CDTF">2009-12-21T00:09:10Z</dcterms:created>
  <dcterms:modified xsi:type="dcterms:W3CDTF">2010-04-06T15:30:52Z</dcterms:modified>
</cp:coreProperties>
</file>