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9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8796D38-2185-4B56-B63A-D5478B63AEAE}" type="datetimeFigureOut">
              <a:rPr lang="en-US"/>
              <a:pPr>
                <a:defRPr/>
              </a:pPr>
              <a:t>4/5/2010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8CEDC68-2A23-4CF7-A34A-2B1C6E145A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092C12-951F-47AF-A606-29771B1700A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06E6A6-B6FA-490A-9457-97F181F5739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808205-ECBA-4A91-8731-4BD0BC838C5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3EB9895-FD2B-4ACE-A9D8-A6C276A4905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27A7B51-296D-44DA-B59B-24D33010A7B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7C3F461-C771-487F-9C25-1CA13B361C3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33FADE-86A2-4CF7-B90C-95C4742EE7A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F5CB8D-6097-41F5-B961-95C7EDECE78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6C5E597-8F5E-4CBC-9AC7-41C9DDE5F87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CEDC68-2A23-4CF7-A34A-2B1C6E145A1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CEDC68-2A23-4CF7-A34A-2B1C6E145A1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1781E9-E239-4F8B-9D11-2409467AD7D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CEDC68-2A23-4CF7-A34A-2B1C6E145A1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CEDC68-2A23-4CF7-A34A-2B1C6E145A14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CEDC68-2A23-4CF7-A34A-2B1C6E145A1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CEDC68-2A23-4CF7-A34A-2B1C6E145A1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CEDC68-2A23-4CF7-A34A-2B1C6E145A1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CEDC68-2A23-4CF7-A34A-2B1C6E145A14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CEDC68-2A23-4CF7-A34A-2B1C6E145A1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CEDC68-2A23-4CF7-A34A-2B1C6E145A1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CEDC68-2A23-4CF7-A34A-2B1C6E145A1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CEDC68-2A23-4CF7-A34A-2B1C6E145A14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B3CA33-821C-47B6-A4BB-74494912490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CEDC68-2A23-4CF7-A34A-2B1C6E145A14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CEDC68-2A23-4CF7-A34A-2B1C6E145A14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CEDC68-2A23-4CF7-A34A-2B1C6E145A14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CEDC68-2A23-4CF7-A34A-2B1C6E145A14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CEDC68-2A23-4CF7-A34A-2B1C6E145A14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CEDC68-2A23-4CF7-A34A-2B1C6E145A14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CEDC68-2A23-4CF7-A34A-2B1C6E145A14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CEDC68-2A23-4CF7-A34A-2B1C6E145A14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B51EC5-3AF0-4C0F-A6FA-83F21FA26FE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623BBE-3831-4811-82F6-BCE13069B8A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AFFCF8-D1D2-4EB7-A163-636ACC1D43A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627217-586E-4765-AFAB-7276BFE8887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68CCC6-488B-4772-98DB-56C9D397CEA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482D72-418C-44BB-8F12-E220DA760BD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047BE1-DC7E-4F0B-B1F7-EBFC7BF5ABEB}" type="datetimeFigureOut">
              <a:rPr lang="en-US" smtClean="0"/>
              <a:pPr>
                <a:defRPr/>
              </a:pPr>
              <a:t>4/5/2010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4E7258C-C877-4541-B583-1D594531003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F90E29-21F6-4E0B-AD9E-9B79BCF5406B}" type="datetimeFigureOut">
              <a:rPr lang="en-US" smtClean="0"/>
              <a:pPr>
                <a:defRPr/>
              </a:pPr>
              <a:t>4/5/2010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52F030-388D-494D-BA3D-5906785B75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CDA52D-7CD4-4A43-8243-B86BC920D961}" type="datetimeFigureOut">
              <a:rPr lang="en-US" smtClean="0"/>
              <a:pPr>
                <a:defRPr/>
              </a:pPr>
              <a:t>4/5/2010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3F271B-FC5A-4EC6-9837-3332448991C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37B31B-ADE1-428F-9C40-F07C49D51F23}" type="datetimeFigureOut">
              <a:rPr lang="en-US" smtClean="0"/>
              <a:pPr>
                <a:defRPr/>
              </a:pPr>
              <a:t>4/5/2010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4BB7E1-7A8B-4C8D-A2B4-88D7A8E0AC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D9018A-A9D5-4483-ACFC-2E12784BEF64}" type="datetimeFigureOut">
              <a:rPr lang="en-US" smtClean="0"/>
              <a:pPr>
                <a:defRPr/>
              </a:pPr>
              <a:t>4/5/2010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C4F31C58-D4F7-425A-9D77-00E7FCD9F62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65F167-23EE-4598-AD46-8104D119A609}" type="datetimeFigureOut">
              <a:rPr lang="en-US" smtClean="0"/>
              <a:pPr>
                <a:defRPr/>
              </a:pPr>
              <a:t>4/5/2010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EA1D00-BE85-4EA6-8321-A7870298729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761D52-F593-4F56-9A26-B2C5E5A0AC86}" type="datetimeFigureOut">
              <a:rPr lang="en-US" smtClean="0"/>
              <a:pPr>
                <a:defRPr/>
              </a:pPr>
              <a:t>4/5/2010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C50A13-1A26-4CE9-AA0C-78FC51872E9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4AC313-0B0A-498D-853F-62A87DCC2D1D}" type="datetimeFigureOut">
              <a:rPr lang="en-US" smtClean="0"/>
              <a:pPr>
                <a:defRPr/>
              </a:pPr>
              <a:t>4/5/2010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A4FCA-AB59-498B-AFE9-5CFAAC5FE3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EA3A3E-AC91-47AD-84C0-18D6413C56E4}" type="datetimeFigureOut">
              <a:rPr lang="en-US" smtClean="0"/>
              <a:pPr>
                <a:defRPr/>
              </a:pPr>
              <a:t>4/5/2010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C1CC1E-E83F-41E4-AB77-9C3C884667A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8E9FA6-BDFA-4E26-93BD-289F10AC278D}" type="datetimeFigureOut">
              <a:rPr lang="en-US" smtClean="0"/>
              <a:pPr>
                <a:defRPr/>
              </a:pPr>
              <a:t>4/5/2010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6AF70D-3D37-4BDE-BAF2-56EEF66434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997AC8-CE60-421D-8936-B472FAA0DACF}" type="datetimeFigureOut">
              <a:rPr lang="en-US" smtClean="0"/>
              <a:pPr>
                <a:defRPr/>
              </a:pPr>
              <a:t>4/5/2010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92558773-74EB-4F73-8B15-0CB0BFE031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56CBC0F-133D-4707-8863-E46DB6E898F0}" type="datetimeFigureOut">
              <a:rPr lang="en-US" smtClean="0"/>
              <a:pPr>
                <a:defRPr/>
              </a:pPr>
              <a:t>4/5/2010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97FB101C-BC9E-42C1-915D-8B6899A6AE9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Social Cognition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Chapter 20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Audience</a:t>
            </a:r>
            <a:endParaRPr lang="en-US" dirty="0"/>
          </a:p>
        </p:txBody>
      </p:sp>
      <p:sp>
        <p:nvSpPr>
          <p:cNvPr id="32770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Differences in age, sex and other characteristics of intended audience influence how the message should be delivered to be the most persuasive.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Saying no to persuasive Messages</a:t>
            </a:r>
            <a:endParaRPr lang="en-US" dirty="0"/>
          </a:p>
        </p:txBody>
      </p:sp>
      <p:sp>
        <p:nvSpPr>
          <p:cNvPr id="34818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Some people are less easily persuaded than others. </a:t>
            </a:r>
          </a:p>
          <a:p>
            <a:pPr eaLnBrk="1" hangingPunct="1"/>
            <a:r>
              <a:rPr lang="en-US" smtClean="0"/>
              <a:t>These people are said to have </a:t>
            </a:r>
            <a:r>
              <a:rPr lang="en-US" u="sng" smtClean="0"/>
              <a:t>sales resistance</a:t>
            </a:r>
            <a:r>
              <a:rPr lang="en-US" smtClean="0"/>
              <a:t>.</a:t>
            </a:r>
          </a:p>
          <a:p>
            <a:pPr eaLnBrk="1" hangingPunct="1"/>
            <a:r>
              <a:rPr lang="en-US" smtClean="0"/>
              <a:t>People with sales resistance typically have high self esteem and low social anxiety.  </a:t>
            </a:r>
          </a:p>
          <a:p>
            <a:pPr eaLnBrk="1" hangingPunct="1"/>
            <a:r>
              <a:rPr lang="en-US" smtClean="0"/>
              <a:t>People with low self esteem and high social anxiety tend to be more easily persuaded.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Section 3: prejudice</a:t>
            </a:r>
            <a:endParaRPr lang="en-US" dirty="0"/>
          </a:p>
        </p:txBody>
      </p:sp>
      <p:sp>
        <p:nvSpPr>
          <p:cNvPr id="36866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Prejudice – generalized attitude toward a specific group of people </a:t>
            </a:r>
          </a:p>
          <a:p>
            <a:pPr eaLnBrk="1" hangingPunct="1"/>
            <a:r>
              <a:rPr lang="en-US" smtClean="0"/>
              <a:t>Literally means to prejudge</a:t>
            </a:r>
          </a:p>
          <a:p>
            <a:pPr eaLnBrk="1" hangingPunct="1"/>
            <a:r>
              <a:rPr lang="en-US" smtClean="0"/>
              <a:t>People who are prejudiced judge other people on the basis of their group membership rather than as individuals.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Stereotypes</a:t>
            </a:r>
            <a:endParaRPr lang="en-US" dirty="0"/>
          </a:p>
        </p:txBody>
      </p:sp>
      <p:sp>
        <p:nvSpPr>
          <p:cNvPr id="38914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- unchanging, oversimplified and usually distorted beliefs about groups of people. </a:t>
            </a:r>
          </a:p>
          <a:p>
            <a:pPr eaLnBrk="1" hangingPunct="1"/>
            <a:r>
              <a:rPr lang="en-US" smtClean="0"/>
              <a:t>People tend to develop stereotypes in an effort to simplify and organize information about the people around them</a:t>
            </a:r>
          </a:p>
          <a:p>
            <a:pPr eaLnBrk="1" hangingPunct="1"/>
            <a:r>
              <a:rPr lang="en-US" smtClean="0"/>
              <a:t>Stereotypes are harmful because they ignore the individual nature of people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Discrimination</a:t>
            </a:r>
            <a:endParaRPr lang="en-US" dirty="0"/>
          </a:p>
        </p:txBody>
      </p:sp>
      <p:sp>
        <p:nvSpPr>
          <p:cNvPr id="40962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While prejudices are beliefs, they can lead to discrimination</a:t>
            </a:r>
          </a:p>
          <a:p>
            <a:pPr eaLnBrk="1" hangingPunct="1"/>
            <a:r>
              <a:rPr lang="en-US" smtClean="0"/>
              <a:t>Discrimination – the unfair treatment of individuals because they are members of a particular group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Causes of prejudice</a:t>
            </a:r>
            <a:endParaRPr lang="en-US" dirty="0"/>
          </a:p>
        </p:txBody>
      </p:sp>
      <p:sp>
        <p:nvSpPr>
          <p:cNvPr id="43010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Exaggerating Differences – assume those that are different in some ways are more different than they really are</a:t>
            </a:r>
          </a:p>
          <a:p>
            <a:pPr eaLnBrk="1" hangingPunct="1"/>
            <a:r>
              <a:rPr lang="en-US" smtClean="0"/>
              <a:t>Justifying Economic Status – rich may see poor as lazy, which may make it to pay low wages</a:t>
            </a:r>
          </a:p>
          <a:p>
            <a:pPr eaLnBrk="1" hangingPunct="1"/>
            <a:r>
              <a:rPr lang="en-US" smtClean="0"/>
              <a:t>Social Learning – acquire prejudicial attitudes of family members, peers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Causes of prejudice</a:t>
            </a:r>
            <a:endParaRPr lang="en-US" dirty="0"/>
          </a:p>
        </p:txBody>
      </p:sp>
      <p:sp>
        <p:nvSpPr>
          <p:cNvPr id="45058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Victimization – victims of prejudice may treat those lower than themselves in much the same way in order to gain feeling or power, self-worth</a:t>
            </a:r>
          </a:p>
          <a:p>
            <a:pPr eaLnBrk="1" hangingPunct="1"/>
            <a:r>
              <a:rPr lang="en-US" smtClean="0"/>
              <a:t>Scapegoating – aggression toward individual or group blamed for a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Overcoming prejudice</a:t>
            </a:r>
            <a:endParaRPr lang="en-US" dirty="0"/>
          </a:p>
        </p:txBody>
      </p:sp>
      <p:sp>
        <p:nvSpPr>
          <p:cNvPr id="47106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Increased contact between members of different groups</a:t>
            </a:r>
          </a:p>
          <a:p>
            <a:pPr eaLnBrk="1" hangingPunct="1"/>
            <a:r>
              <a:rPr lang="en-US" smtClean="0"/>
              <a:t>Speak up against prejudice</a:t>
            </a:r>
          </a:p>
          <a:p>
            <a:pPr eaLnBrk="1" hangingPunct="1"/>
            <a:r>
              <a:rPr lang="en-US" smtClean="0"/>
              <a:t>Consciously avoiding allowing prejudicial attitudes to turn into discrimination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>
                <a:effectLst/>
              </a:rPr>
              <a:t>Section 4: Social Perception</a:t>
            </a:r>
          </a:p>
        </p:txBody>
      </p:sp>
      <p:sp>
        <p:nvSpPr>
          <p:cNvPr id="49154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Social Perception – refers to ways in which people perceive one another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>
                <a:effectLst/>
              </a:rPr>
              <a:t>Primacy and Recency Effects</a:t>
            </a:r>
          </a:p>
        </p:txBody>
      </p:sp>
      <p:sp>
        <p:nvSpPr>
          <p:cNvPr id="50178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Primacy Effect – tendency for people to form opinions of others on the basis of first impressions</a:t>
            </a:r>
          </a:p>
          <a:p>
            <a:r>
              <a:rPr lang="en-US" smtClean="0"/>
              <a:t>How future behaviors are interpreted is often influenced by first impressions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Section 1: Attitudes</a:t>
            </a:r>
            <a:endParaRPr lang="en-US" dirty="0"/>
          </a:p>
        </p:txBody>
      </p:sp>
      <p:sp>
        <p:nvSpPr>
          <p:cNvPr id="16386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u="sng" smtClean="0"/>
              <a:t>Attitudes</a:t>
            </a:r>
            <a:r>
              <a:rPr lang="en-US" smtClean="0"/>
              <a:t>  are beliefs and feelings about objects, people and events that lead people to behave in certain ways.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>
                <a:effectLst/>
              </a:rPr>
              <a:t>Primacy and Recency Effects</a:t>
            </a:r>
          </a:p>
        </p:txBody>
      </p:sp>
      <p:sp>
        <p:nvSpPr>
          <p:cNvPr id="51202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Recency Effect – occurs when people change their opinions of others on the basis of recent interactions instead of holding on to their first impressions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>
                <a:effectLst/>
              </a:rPr>
              <a:t>Attribution Theory</a:t>
            </a:r>
          </a:p>
        </p:txBody>
      </p:sp>
      <p:sp>
        <p:nvSpPr>
          <p:cNvPr id="52226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 - people tend to explain the behavior of others in terms of either </a:t>
            </a:r>
            <a:r>
              <a:rPr lang="en-US" i="1" smtClean="0"/>
              <a:t>dispositional</a:t>
            </a:r>
            <a:r>
              <a:rPr lang="en-US" smtClean="0"/>
              <a:t>, or personality, factors or in terms of </a:t>
            </a:r>
            <a:r>
              <a:rPr lang="en-US" i="1" smtClean="0"/>
              <a:t>situational</a:t>
            </a:r>
            <a:r>
              <a:rPr lang="en-US" smtClean="0"/>
              <a:t>, or external factors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>
                <a:effectLst/>
              </a:rPr>
              <a:t>Actor – Observer Bias</a:t>
            </a:r>
          </a:p>
        </p:txBody>
      </p:sp>
      <p:sp>
        <p:nvSpPr>
          <p:cNvPr id="53250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 - people tend to attribute the behavior of others to dispositional, or personality, factors, and attribute their own behavior to situational, or external, factors. </a:t>
            </a:r>
          </a:p>
          <a:p>
            <a:r>
              <a:rPr lang="en-US" smtClean="0"/>
              <a:t> - We are more likely to recognize the complexity of our own personality, and realize that our behavior is not necessarily indicative of who we 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>
                <a:effectLst/>
              </a:rPr>
              <a:t>Fundamental Attribution Error</a:t>
            </a:r>
          </a:p>
        </p:txBody>
      </p:sp>
      <p:sp>
        <p:nvSpPr>
          <p:cNvPr id="54274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 - tendency to overestimate the effect of dispositional cases for another person’s behavior, and to underestimate the effect of the situation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>
                <a:effectLst/>
              </a:rPr>
              <a:t>Self-Serving Bias</a:t>
            </a:r>
          </a:p>
        </p:txBody>
      </p:sp>
      <p:sp>
        <p:nvSpPr>
          <p:cNvPr id="55298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People are more likely to attribute their own successes to dispositional, or personality factors</a:t>
            </a:r>
          </a:p>
          <a:p>
            <a:r>
              <a:rPr lang="en-US" smtClean="0"/>
              <a:t>Less likely to attribute their failures to personality factors, more likely to attribute them to the situation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>
                <a:effectLst/>
              </a:rPr>
              <a:t>Nonverbal Communication</a:t>
            </a:r>
          </a:p>
        </p:txBody>
      </p:sp>
      <p:sp>
        <p:nvSpPr>
          <p:cNvPr id="56322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Examples: facial expressions, gestures, posture</a:t>
            </a:r>
          </a:p>
          <a:p>
            <a:r>
              <a:rPr lang="en-US" smtClean="0"/>
              <a:t>We use interpretation of body language to pick up on unspoken thoughts or feelings that we do not have access to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>
                <a:effectLst/>
              </a:rPr>
              <a:t>Physical Contact</a:t>
            </a:r>
          </a:p>
        </p:txBody>
      </p:sp>
      <p:sp>
        <p:nvSpPr>
          <p:cNvPr id="57346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Touching is one way in which people communicate nonverbally</a:t>
            </a:r>
          </a:p>
          <a:p>
            <a:r>
              <a:rPr lang="en-US" smtClean="0"/>
              <a:t>Interpretation of touch depends on many factors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>
                <a:effectLst/>
              </a:rPr>
              <a:t>Eye Contact</a:t>
            </a:r>
          </a:p>
        </p:txBody>
      </p:sp>
      <p:sp>
        <p:nvSpPr>
          <p:cNvPr id="58370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Direct eye contact – talker is usually telling the truth</a:t>
            </a:r>
          </a:p>
          <a:p>
            <a:r>
              <a:rPr lang="en-US" smtClean="0"/>
              <a:t>Avoidance of eye contact – may indicate lying</a:t>
            </a:r>
          </a:p>
          <a:p>
            <a:r>
              <a:rPr lang="en-US" smtClean="0"/>
              <a:t>Gazing – steady, intent looks, conveys eagerness or attention</a:t>
            </a:r>
          </a:p>
          <a:p>
            <a:r>
              <a:rPr lang="en-US" smtClean="0"/>
              <a:t>Staring – fixed, wide eyes, tends to be interpreted as anger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>
                <a:effectLst/>
              </a:rPr>
              <a:t>Section 5: Interpersonal Attraction</a:t>
            </a:r>
          </a:p>
        </p:txBody>
      </p:sp>
      <p:sp>
        <p:nvSpPr>
          <p:cNvPr id="59394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609600" indent="-609600"/>
            <a:r>
              <a:rPr lang="en-US" smtClean="0"/>
              <a:t>Attraction – attitude of liking</a:t>
            </a:r>
          </a:p>
          <a:p>
            <a:pPr marL="609600" indent="-609600"/>
            <a:r>
              <a:rPr lang="en-US" smtClean="0"/>
              <a:t>Leads to friendship or love</a:t>
            </a:r>
          </a:p>
          <a:p>
            <a:pPr marL="609600" indent="-609600"/>
            <a:r>
              <a:rPr lang="en-US" smtClean="0"/>
              <a:t>Factors that attract us include: </a:t>
            </a:r>
          </a:p>
          <a:p>
            <a:pPr marL="609600" indent="-609600">
              <a:buFont typeface="Wingdings 2" pitchFamily="18" charset="2"/>
              <a:buAutoNum type="arabicPeriod"/>
            </a:pPr>
            <a:r>
              <a:rPr lang="en-US" smtClean="0"/>
              <a:t>Appearance</a:t>
            </a:r>
          </a:p>
          <a:p>
            <a:pPr marL="609600" indent="-609600">
              <a:buFont typeface="Wingdings 2" pitchFamily="18" charset="2"/>
              <a:buAutoNum type="arabicPeriod"/>
            </a:pPr>
            <a:r>
              <a:rPr lang="en-US" smtClean="0"/>
              <a:t>Similarity to ourselves</a:t>
            </a:r>
          </a:p>
          <a:p>
            <a:pPr marL="609600" indent="-609600">
              <a:buFont typeface="Wingdings 2" pitchFamily="18" charset="2"/>
              <a:buAutoNum type="arabicPeriod"/>
            </a:pPr>
            <a:r>
              <a:rPr lang="en-US" smtClean="0"/>
              <a:t>Evidence that our attraction is returned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>
                <a:effectLst/>
              </a:rPr>
              <a:t>Physical Appearance</a:t>
            </a:r>
          </a:p>
        </p:txBody>
      </p:sp>
      <p:sp>
        <p:nvSpPr>
          <p:cNvPr id="60418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People’s ideas of what is attractive differ</a:t>
            </a:r>
          </a:p>
          <a:p>
            <a:pPr>
              <a:lnSpc>
                <a:spcPct val="90000"/>
              </a:lnSpc>
            </a:pPr>
            <a:r>
              <a:rPr lang="en-US" smtClean="0"/>
              <a:t>Universals of Beauty: studies find we are attracted to people who are smiling, have large eyes, high cheekbones, narrow jaws</a:t>
            </a:r>
          </a:p>
          <a:p>
            <a:pPr>
              <a:lnSpc>
                <a:spcPct val="90000"/>
              </a:lnSpc>
            </a:pPr>
            <a:r>
              <a:rPr lang="en-US" smtClean="0"/>
              <a:t>Study found that infants found faces attractive that adults also rated as attractive</a:t>
            </a:r>
          </a:p>
          <a:p>
            <a:pPr>
              <a:lnSpc>
                <a:spcPct val="90000"/>
              </a:lnSpc>
            </a:pPr>
            <a:r>
              <a:rPr lang="en-US" smtClean="0"/>
              <a:t>This evidence suggests we may be born with a predisposition to find certain types of physical features attractive</a:t>
            </a:r>
          </a:p>
          <a:p>
            <a:pPr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How attitudes Develop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 smtClean="0"/>
              <a:t>Factors that play a role in attitude development include: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u="sng" dirty="0" smtClean="0"/>
              <a:t>Conditioning,</a:t>
            </a:r>
            <a:r>
              <a:rPr lang="en-US" dirty="0" smtClean="0"/>
              <a:t> or the ways that we are reinforced as we grow up, plays an important role in developing attitudes.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 smtClean="0"/>
              <a:t>People often develop attitudes about what is positive or negative by observing others, or through </a:t>
            </a:r>
            <a:r>
              <a:rPr lang="en-US" u="sng" dirty="0" smtClean="0"/>
              <a:t>observational learning</a:t>
            </a:r>
            <a:r>
              <a:rPr lang="en-US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 smtClean="0"/>
              <a:t>People form attitudes on the basis of their evaluation of information.  This process is known as </a:t>
            </a:r>
            <a:r>
              <a:rPr lang="en-US" u="sng" dirty="0" smtClean="0"/>
              <a:t>cognitive evaluation</a:t>
            </a:r>
            <a:r>
              <a:rPr lang="en-US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 smtClean="0"/>
              <a:t>Attitudes formed early tend to serve as </a:t>
            </a:r>
            <a:r>
              <a:rPr lang="en-US" u="sng" dirty="0" smtClean="0"/>
              <a:t>cognitive anchors </a:t>
            </a:r>
            <a:r>
              <a:rPr lang="en-US" dirty="0" smtClean="0"/>
              <a:t>that keep people from adopting different attitudes.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>
                <a:effectLst/>
              </a:rPr>
              <a:t>Difference in Body Shape Preference</a:t>
            </a:r>
          </a:p>
        </p:txBody>
      </p:sp>
      <p:sp>
        <p:nvSpPr>
          <p:cNvPr id="61442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Great variation in preferences for body shape</a:t>
            </a:r>
          </a:p>
          <a:p>
            <a:r>
              <a:rPr lang="en-US" smtClean="0"/>
              <a:t>Men tend to view themselves as closer to ideal body shape than women</a:t>
            </a:r>
          </a:p>
          <a:p>
            <a:r>
              <a:rPr lang="en-US" smtClean="0"/>
              <a:t>Studies found that many men prefer their partners to be shorter, women prefer their men to be taller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>
                <a:effectLst/>
              </a:rPr>
              <a:t>Similarity and Reciprocity</a:t>
            </a:r>
          </a:p>
        </p:txBody>
      </p:sp>
      <p:sp>
        <p:nvSpPr>
          <p:cNvPr id="70659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In general, we are more attracted to people who are like us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>
                <a:effectLst/>
              </a:rPr>
              <a:t>Similarity in Physical Attractiveness</a:t>
            </a:r>
          </a:p>
        </p:txBody>
      </p:sp>
      <p:sp>
        <p:nvSpPr>
          <p:cNvPr id="71683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609600" indent="-609600"/>
            <a:r>
              <a:rPr lang="en-US" smtClean="0"/>
              <a:t>Matching Hypothesis – people tend to choose as friends and partners those who are similar to themselves in attractiveness</a:t>
            </a:r>
          </a:p>
          <a:p>
            <a:pPr marL="609600" indent="-609600"/>
            <a:r>
              <a:rPr lang="en-US" smtClean="0"/>
              <a:t>This may be caused by fear of rejection</a:t>
            </a:r>
          </a:p>
          <a:p>
            <a:pPr marL="609600" indent="-609600"/>
            <a:endParaRPr lang="en-US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>
                <a:effectLst/>
              </a:rPr>
              <a:t>Similarity in other Characteristics</a:t>
            </a:r>
          </a:p>
        </p:txBody>
      </p:sp>
      <p:sp>
        <p:nvSpPr>
          <p:cNvPr id="72707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We are most likely to choose friends and partners who are similar to us in part because we are most likely to live around these people</a:t>
            </a:r>
          </a:p>
          <a:p>
            <a:r>
              <a:rPr lang="en-US" smtClean="0"/>
              <a:t>In addition, people tend to be attracted to those with similar attitudes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>
                <a:effectLst/>
              </a:rPr>
              <a:t>Reciprocity</a:t>
            </a:r>
          </a:p>
        </p:txBody>
      </p:sp>
      <p:sp>
        <p:nvSpPr>
          <p:cNvPr id="73731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 - mutual exchange of feelings or attitudes</a:t>
            </a:r>
          </a:p>
          <a:p>
            <a:r>
              <a:rPr lang="en-US" smtClean="0"/>
              <a:t>We are more likely to like people who we believe like us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>
                <a:effectLst/>
              </a:rPr>
              <a:t>Friendship</a:t>
            </a:r>
          </a:p>
        </p:txBody>
      </p:sp>
      <p:sp>
        <p:nvSpPr>
          <p:cNvPr id="74755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609600" indent="-609600"/>
            <a:r>
              <a:rPr lang="en-US" smtClean="0"/>
              <a:t>Friends tend to be people: </a:t>
            </a:r>
          </a:p>
          <a:p>
            <a:pPr marL="609600" indent="-609600">
              <a:buFont typeface="Wingdings 2" pitchFamily="18" charset="2"/>
              <a:buAutoNum type="arabicPeriod"/>
            </a:pPr>
            <a:r>
              <a:rPr lang="en-US" smtClean="0"/>
              <a:t>With whom we have frequent contact</a:t>
            </a:r>
          </a:p>
          <a:p>
            <a:pPr marL="609600" indent="-609600">
              <a:buFont typeface="Wingdings 2" pitchFamily="18" charset="2"/>
              <a:buAutoNum type="arabicPeriod"/>
            </a:pPr>
            <a:r>
              <a:rPr lang="en-US" smtClean="0"/>
              <a:t>Who we find attractive</a:t>
            </a:r>
          </a:p>
          <a:p>
            <a:pPr marL="609600" indent="-609600">
              <a:buFont typeface="Wingdings 2" pitchFamily="18" charset="2"/>
              <a:buAutoNum type="arabicPeriod"/>
            </a:pPr>
            <a:r>
              <a:rPr lang="en-US" smtClean="0"/>
              <a:t>Who approve of us</a:t>
            </a:r>
          </a:p>
          <a:p>
            <a:pPr marL="609600" indent="-609600">
              <a:buFont typeface="Wingdings 2" pitchFamily="18" charset="2"/>
              <a:buAutoNum type="arabicPeriod"/>
            </a:pPr>
            <a:r>
              <a:rPr lang="en-US" smtClean="0"/>
              <a:t>Who are similar to us in important ways, such as attitudes</a:t>
            </a:r>
          </a:p>
          <a:p>
            <a:pPr marL="609600" indent="-609600">
              <a:buFont typeface="Wingdings 2" pitchFamily="18" charset="2"/>
              <a:buNone/>
            </a:pPr>
            <a:endParaRPr lang="en-US" smtClean="0"/>
          </a:p>
          <a:p>
            <a:pPr marL="609600" indent="-609600">
              <a:buFont typeface="Wingdings 2" pitchFamily="18" charset="2"/>
              <a:buAutoNum type="arabicPeriod"/>
            </a:pPr>
            <a:endParaRPr lang="en-US" smtClean="0"/>
          </a:p>
          <a:p>
            <a:pPr marL="609600" indent="-609600">
              <a:buFont typeface="Wingdings 2" pitchFamily="18" charset="2"/>
              <a:buAutoNum type="arabicPeriod"/>
            </a:pPr>
            <a:endParaRPr lang="en-US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>
                <a:effectLst/>
              </a:rPr>
              <a:t>Love</a:t>
            </a:r>
          </a:p>
        </p:txBody>
      </p:sp>
      <p:sp>
        <p:nvSpPr>
          <p:cNvPr id="75779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609600" indent="-609600"/>
            <a:r>
              <a:rPr lang="en-US" smtClean="0"/>
              <a:t>Used in different contexts. For example: </a:t>
            </a:r>
          </a:p>
          <a:p>
            <a:pPr marL="609600" indent="-609600">
              <a:buFont typeface="Wingdings 2" pitchFamily="18" charset="2"/>
              <a:buAutoNum type="arabicPeriod"/>
            </a:pPr>
            <a:r>
              <a:rPr lang="en-US" smtClean="0"/>
              <a:t>Parents and children</a:t>
            </a:r>
          </a:p>
          <a:p>
            <a:pPr marL="609600" indent="-609600">
              <a:buFont typeface="Wingdings 2" pitchFamily="18" charset="2"/>
              <a:buAutoNum type="arabicPeriod"/>
            </a:pPr>
            <a:r>
              <a:rPr lang="en-US" smtClean="0"/>
              <a:t>Partners</a:t>
            </a:r>
          </a:p>
          <a:p>
            <a:pPr marL="609600" indent="-609600">
              <a:buFont typeface="Wingdings 2" pitchFamily="18" charset="2"/>
              <a:buAutoNum type="arabicPeriod"/>
            </a:pPr>
            <a:r>
              <a:rPr lang="en-US" smtClean="0"/>
              <a:t>Patriotism</a:t>
            </a:r>
          </a:p>
          <a:p>
            <a:pPr marL="609600" indent="-609600">
              <a:buFont typeface="Wingdings 2" pitchFamily="18" charset="2"/>
              <a:buAutoNum type="arabicPeriod"/>
            </a:pPr>
            <a:r>
              <a:rPr lang="en-US" smtClean="0"/>
              <a:t>Activities one is passionate about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>
                <a:effectLst/>
              </a:rPr>
              <a:t>Sternberg’s Triangular Model of Love</a:t>
            </a:r>
          </a:p>
        </p:txBody>
      </p:sp>
      <p:sp>
        <p:nvSpPr>
          <p:cNvPr id="76803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609600" indent="-609600"/>
            <a:r>
              <a:rPr lang="en-US" smtClean="0"/>
              <a:t>Identifies seven types of love relationships</a:t>
            </a:r>
          </a:p>
          <a:p>
            <a:pPr marL="609600" indent="-609600">
              <a:buFont typeface="Wingdings 2" pitchFamily="18" charset="2"/>
              <a:buAutoNum type="arabicPeriod"/>
            </a:pPr>
            <a:r>
              <a:rPr lang="en-US" smtClean="0"/>
              <a:t>Intimacy: closeness and caring</a:t>
            </a:r>
          </a:p>
          <a:p>
            <a:pPr marL="609600" indent="-609600">
              <a:buFont typeface="Wingdings 2" pitchFamily="18" charset="2"/>
              <a:buAutoNum type="arabicPeriod"/>
            </a:pPr>
            <a:r>
              <a:rPr lang="en-US" smtClean="0"/>
              <a:t>Passion: feelings of romantic and sexual attraction</a:t>
            </a:r>
          </a:p>
          <a:p>
            <a:pPr marL="609600" indent="-609600">
              <a:buFont typeface="Wingdings 2" pitchFamily="18" charset="2"/>
              <a:buAutoNum type="arabicPeriod"/>
            </a:pPr>
            <a:r>
              <a:rPr lang="en-US" smtClean="0"/>
              <a:t>Commitment: want to be together for better or worse</a:t>
            </a:r>
          </a:p>
          <a:p>
            <a:pPr marL="609600" indent="-609600"/>
            <a:r>
              <a:rPr lang="en-US" smtClean="0"/>
              <a:t>Consummate (complete) love is made up of all three = intimacy + passion + commitment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Attitudes and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 smtClean="0"/>
              <a:t>Behavior tends to be linked with attitudes. However, the link between attitudes and behavior is not always strong.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u="sng" dirty="0" smtClean="0"/>
              <a:t>Behavior</a:t>
            </a:r>
            <a:r>
              <a:rPr lang="en-US" dirty="0" smtClean="0"/>
              <a:t> is likely to </a:t>
            </a:r>
            <a:r>
              <a:rPr lang="en-US" i="1" dirty="0" smtClean="0"/>
              <a:t>follow</a:t>
            </a:r>
            <a:r>
              <a:rPr lang="en-US" dirty="0" smtClean="0"/>
              <a:t> </a:t>
            </a:r>
            <a:r>
              <a:rPr lang="en-US" u="sng" dirty="0" smtClean="0"/>
              <a:t>attitudes</a:t>
            </a:r>
            <a:r>
              <a:rPr lang="en-US" dirty="0" smtClean="0"/>
              <a:t> when the attitudes are specific, strongly held, personally relevant and verbalized.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i="1" dirty="0" smtClean="0"/>
              <a:t>Example: You believe strongly in protecting the planet, so you choose to recycle.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u="sng" dirty="0" smtClean="0"/>
              <a:t>Attitudes</a:t>
            </a:r>
            <a:r>
              <a:rPr lang="en-US" dirty="0" smtClean="0"/>
              <a:t> often </a:t>
            </a:r>
            <a:r>
              <a:rPr lang="en-US" i="1" dirty="0" smtClean="0"/>
              <a:t>follow</a:t>
            </a:r>
            <a:r>
              <a:rPr lang="en-US" dirty="0" smtClean="0"/>
              <a:t> </a:t>
            </a:r>
            <a:r>
              <a:rPr lang="en-US" u="sng" dirty="0" smtClean="0"/>
              <a:t>behavior</a:t>
            </a:r>
            <a:r>
              <a:rPr lang="en-US" dirty="0" smtClean="0"/>
              <a:t> to reduce cognitive dissonance.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i="1" dirty="0" smtClean="0"/>
              <a:t>Example: You know you need to get 8 hrs of sleep, however your work schedule does not allow enough time, so you convince yourself that you only need 6 hrs. 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Section 2: Persuasion</a:t>
            </a:r>
            <a:endParaRPr lang="en-US" dirty="0"/>
          </a:p>
        </p:txBody>
      </p:sp>
      <p:sp>
        <p:nvSpPr>
          <p:cNvPr id="22530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Persuasion – a direct attempt to influence other people’s attitudes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Methods of Persuasion</a:t>
            </a:r>
            <a:endParaRPr lang="en-US" dirty="0"/>
          </a:p>
        </p:txBody>
      </p:sp>
      <p:sp>
        <p:nvSpPr>
          <p:cNvPr id="24578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Central Route: uses evidence and logical arguments  to persuade people</a:t>
            </a:r>
          </a:p>
          <a:p>
            <a:pPr eaLnBrk="1" hangingPunct="1"/>
            <a:r>
              <a:rPr lang="en-US" smtClean="0"/>
              <a:t>Example: “Great Grains cereal is good for you because it is high in fiber and ….”</a:t>
            </a:r>
          </a:p>
          <a:p>
            <a:pPr eaLnBrk="1" hangingPunct="1"/>
            <a:r>
              <a:rPr lang="en-US" smtClean="0"/>
              <a:t>Peripheral Route: attempts to associate objects, people or events with positive or negative feelings.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 smtClean="0"/>
              <a:t>Repeated exposure to a stimulus eventually results in a more favorable attitude toward that stimulus.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 smtClean="0"/>
              <a:t>Some ways of presenting a persuasive message can be especially effective: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n-US" dirty="0" smtClean="0"/>
              <a:t>Two - Sided Argument – present both sides of argument in order to discredit opponents views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n-US" dirty="0" smtClean="0"/>
              <a:t>Emotional Appeals -  persuade by arousing feelings such as loyalty, desire, or fear. 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Example:  Montana anti-Crystal Methamphetamine billboards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Messenger</a:t>
            </a:r>
            <a:endParaRPr lang="en-US" dirty="0"/>
          </a:p>
        </p:txBody>
      </p:sp>
      <p:sp>
        <p:nvSpPr>
          <p:cNvPr id="28674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People tend to be more persuasive if they are: </a:t>
            </a:r>
          </a:p>
          <a:p>
            <a:pPr eaLnBrk="1" hangingPunct="1">
              <a:buFont typeface="Wingdings 2" pitchFamily="18" charset="2"/>
              <a:buAutoNum type="arabicPeriod"/>
            </a:pPr>
            <a:r>
              <a:rPr lang="en-US" smtClean="0"/>
              <a:t>Experts  (ex. 9-10 doctors recommend..)</a:t>
            </a:r>
          </a:p>
          <a:p>
            <a:pPr eaLnBrk="1" hangingPunct="1">
              <a:buFont typeface="Wingdings 2" pitchFamily="18" charset="2"/>
              <a:buAutoNum type="arabicPeriod"/>
            </a:pPr>
            <a:r>
              <a:rPr lang="en-US" smtClean="0"/>
              <a:t>Trustworthy (ex. Oprah’s book club…)</a:t>
            </a:r>
          </a:p>
          <a:p>
            <a:pPr eaLnBrk="1" hangingPunct="1">
              <a:buFont typeface="Wingdings 2" pitchFamily="18" charset="2"/>
              <a:buAutoNum type="arabicPeriod"/>
            </a:pPr>
            <a:r>
              <a:rPr lang="en-US" smtClean="0"/>
              <a:t>Physically attractive (ex. pick one)</a:t>
            </a:r>
          </a:p>
          <a:p>
            <a:pPr eaLnBrk="1" hangingPunct="1">
              <a:buFont typeface="Wingdings 2" pitchFamily="18" charset="2"/>
              <a:buAutoNum type="arabicPeriod"/>
            </a:pPr>
            <a:r>
              <a:rPr lang="en-US" smtClean="0"/>
              <a:t>Similar to audience in ethnicity, age and other physical characteristics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Situation</a:t>
            </a:r>
            <a:endParaRPr lang="en-US" dirty="0"/>
          </a:p>
        </p:txBody>
      </p:sp>
      <p:sp>
        <p:nvSpPr>
          <p:cNvPr id="30722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People are more easily persuaded when they are in a good mood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580</TotalTime>
  <Words>1423</Words>
  <Application>Microsoft Office PowerPoint</Application>
  <PresentationFormat>On-screen Show (4:3)</PresentationFormat>
  <Paragraphs>177</Paragraphs>
  <Slides>37</Slides>
  <Notes>37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Equity</vt:lpstr>
      <vt:lpstr>Chapter 20</vt:lpstr>
      <vt:lpstr>Section 1: Attitudes</vt:lpstr>
      <vt:lpstr>How attitudes Develop</vt:lpstr>
      <vt:lpstr>Attitudes and behavior</vt:lpstr>
      <vt:lpstr>Section 2: Persuasion</vt:lpstr>
      <vt:lpstr>Methods of Persuasion</vt:lpstr>
      <vt:lpstr>Message</vt:lpstr>
      <vt:lpstr>Messenger</vt:lpstr>
      <vt:lpstr>Situation</vt:lpstr>
      <vt:lpstr>Audience</vt:lpstr>
      <vt:lpstr>Saying no to persuasive Messages</vt:lpstr>
      <vt:lpstr>Section 3: prejudice</vt:lpstr>
      <vt:lpstr>Stereotypes</vt:lpstr>
      <vt:lpstr>Discrimination</vt:lpstr>
      <vt:lpstr>Causes of prejudice</vt:lpstr>
      <vt:lpstr>Causes of prejudice</vt:lpstr>
      <vt:lpstr>Overcoming prejudice</vt:lpstr>
      <vt:lpstr>Section 4: Social Perception</vt:lpstr>
      <vt:lpstr>Primacy and Recency Effects</vt:lpstr>
      <vt:lpstr>Primacy and Recency Effects</vt:lpstr>
      <vt:lpstr>Attribution Theory</vt:lpstr>
      <vt:lpstr>Actor – Observer Bias</vt:lpstr>
      <vt:lpstr>Fundamental Attribution Error</vt:lpstr>
      <vt:lpstr>Self-Serving Bias</vt:lpstr>
      <vt:lpstr>Nonverbal Communication</vt:lpstr>
      <vt:lpstr>Physical Contact</vt:lpstr>
      <vt:lpstr>Eye Contact</vt:lpstr>
      <vt:lpstr>Section 5: Interpersonal Attraction</vt:lpstr>
      <vt:lpstr>Physical Appearance</vt:lpstr>
      <vt:lpstr>Difference in Body Shape Preference</vt:lpstr>
      <vt:lpstr>Similarity and Reciprocity</vt:lpstr>
      <vt:lpstr>Similarity in Physical Attractiveness</vt:lpstr>
      <vt:lpstr>Similarity in other Characteristics</vt:lpstr>
      <vt:lpstr>Reciprocity</vt:lpstr>
      <vt:lpstr>Friendship</vt:lpstr>
      <vt:lpstr>Love</vt:lpstr>
      <vt:lpstr>Sternberg’s Triangular Model of Love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20</dc:title>
  <dc:creator>jake hammond</dc:creator>
  <cp:lastModifiedBy>jake hammond</cp:lastModifiedBy>
  <cp:revision>16</cp:revision>
  <dcterms:created xsi:type="dcterms:W3CDTF">2009-12-10T01:34:22Z</dcterms:created>
  <dcterms:modified xsi:type="dcterms:W3CDTF">2010-04-06T01:29:05Z</dcterms:modified>
</cp:coreProperties>
</file>